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1.jpeg" ContentType="image/jpeg"/>
  <Override PartName="/ppt/media/image3.png" ContentType="image/png"/>
  <Override PartName="/ppt/media/image2.jpeg" ContentType="image/jpeg"/>
  <Override PartName="/ppt/media/image4.png" ContentType="image/png"/>
  <Override PartName="/ppt/media/image6.jpeg" ContentType="image/jpeg"/>
  <Override PartName="/ppt/media/image5.jpeg" ContentType="image/jpeg"/>
  <Override PartName="/ppt/media/image7.png" ContentType="image/png"/>
  <Override PartName="/ppt/media/image8.jpeg" ContentType="image/jpeg"/>
  <Override PartName="/ppt/media/image9.png" ContentType="image/pn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46"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3200" spc="-1" strike="noStrike">
              <a:latin typeface="Arial"/>
            </a:endParaRPr>
          </a:p>
        </p:txBody>
      </p:sp>
      <p:sp>
        <p:nvSpPr>
          <p:cNvPr id="47"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49"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latin typeface="Arial"/>
            </a:endParaRPr>
          </a:p>
        </p:txBody>
      </p:sp>
      <p:sp>
        <p:nvSpPr>
          <p:cNvPr id="50"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latin typeface="Arial"/>
            </a:endParaRPr>
          </a:p>
        </p:txBody>
      </p:sp>
      <p:sp>
        <p:nvSpPr>
          <p:cNvPr id="51"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latin typeface="Arial"/>
            </a:endParaRPr>
          </a:p>
        </p:txBody>
      </p:sp>
      <p:sp>
        <p:nvSpPr>
          <p:cNvPr id="52"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54"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3200" spc="-1" strike="noStrike">
              <a:latin typeface="Arial"/>
            </a:endParaRPr>
          </a:p>
        </p:txBody>
      </p:sp>
      <p:sp>
        <p:nvSpPr>
          <p:cNvPr id="55"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3200" spc="-1" strike="noStrike">
              <a:latin typeface="Arial"/>
            </a:endParaRPr>
          </a:p>
        </p:txBody>
      </p:sp>
      <p:sp>
        <p:nvSpPr>
          <p:cNvPr id="56"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3200" spc="-1" strike="noStrike">
              <a:latin typeface="Arial"/>
            </a:endParaRPr>
          </a:p>
        </p:txBody>
      </p:sp>
      <p:sp>
        <p:nvSpPr>
          <p:cNvPr id="57"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3200" spc="-1" strike="noStrike">
              <a:latin typeface="Arial"/>
            </a:endParaRPr>
          </a:p>
        </p:txBody>
      </p:sp>
      <p:sp>
        <p:nvSpPr>
          <p:cNvPr id="58"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3200" spc="-1" strike="noStrike">
              <a:latin typeface="Arial"/>
            </a:endParaRPr>
          </a:p>
        </p:txBody>
      </p:sp>
      <p:sp>
        <p:nvSpPr>
          <p:cNvPr id="59"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6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71"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73"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latin typeface="Arial"/>
            </a:endParaRPr>
          </a:p>
        </p:txBody>
      </p:sp>
      <p:sp>
        <p:nvSpPr>
          <p:cNvPr id="74"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78"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latin typeface="Arial"/>
            </a:endParaRPr>
          </a:p>
        </p:txBody>
      </p:sp>
      <p:sp>
        <p:nvSpPr>
          <p:cNvPr id="79"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latin typeface="Arial"/>
            </a:endParaRPr>
          </a:p>
        </p:txBody>
      </p:sp>
      <p:sp>
        <p:nvSpPr>
          <p:cNvPr id="80"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2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82"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latin typeface="Arial"/>
            </a:endParaRPr>
          </a:p>
        </p:txBody>
      </p:sp>
      <p:sp>
        <p:nvSpPr>
          <p:cNvPr id="83"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latin typeface="Arial"/>
            </a:endParaRPr>
          </a:p>
        </p:txBody>
      </p:sp>
      <p:sp>
        <p:nvSpPr>
          <p:cNvPr id="84"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86"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latin typeface="Arial"/>
            </a:endParaRPr>
          </a:p>
        </p:txBody>
      </p:sp>
      <p:sp>
        <p:nvSpPr>
          <p:cNvPr id="87"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latin typeface="Arial"/>
            </a:endParaRPr>
          </a:p>
        </p:txBody>
      </p:sp>
      <p:sp>
        <p:nvSpPr>
          <p:cNvPr id="88"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90"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3200" spc="-1" strike="noStrike">
              <a:latin typeface="Arial"/>
            </a:endParaRPr>
          </a:p>
        </p:txBody>
      </p:sp>
      <p:sp>
        <p:nvSpPr>
          <p:cNvPr id="91"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93"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latin typeface="Arial"/>
            </a:endParaRPr>
          </a:p>
        </p:txBody>
      </p:sp>
      <p:sp>
        <p:nvSpPr>
          <p:cNvPr id="94"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latin typeface="Arial"/>
            </a:endParaRPr>
          </a:p>
        </p:txBody>
      </p:sp>
      <p:sp>
        <p:nvSpPr>
          <p:cNvPr id="95"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latin typeface="Arial"/>
            </a:endParaRPr>
          </a:p>
        </p:txBody>
      </p:sp>
      <p:sp>
        <p:nvSpPr>
          <p:cNvPr id="96"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98"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3200" spc="-1" strike="noStrike">
              <a:latin typeface="Arial"/>
            </a:endParaRPr>
          </a:p>
        </p:txBody>
      </p:sp>
      <p:sp>
        <p:nvSpPr>
          <p:cNvPr id="99"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3200" spc="-1" strike="noStrike">
              <a:latin typeface="Arial"/>
            </a:endParaRPr>
          </a:p>
        </p:txBody>
      </p:sp>
      <p:sp>
        <p:nvSpPr>
          <p:cNvPr id="100"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3200" spc="-1" strike="noStrike">
              <a:latin typeface="Arial"/>
            </a:endParaRPr>
          </a:p>
        </p:txBody>
      </p:sp>
      <p:sp>
        <p:nvSpPr>
          <p:cNvPr id="101"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3200" spc="-1" strike="noStrike">
              <a:latin typeface="Arial"/>
            </a:endParaRPr>
          </a:p>
        </p:txBody>
      </p:sp>
      <p:sp>
        <p:nvSpPr>
          <p:cNvPr id="102"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3200" spc="-1" strike="noStrike">
              <a:latin typeface="Arial"/>
            </a:endParaRPr>
          </a:p>
        </p:txBody>
      </p:sp>
      <p:sp>
        <p:nvSpPr>
          <p:cNvPr id="103"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27"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29"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latin typeface="Arial"/>
            </a:endParaRPr>
          </a:p>
        </p:txBody>
      </p:sp>
      <p:sp>
        <p:nvSpPr>
          <p:cNvPr id="30"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latin typeface="Arial"/>
            </a:endParaRPr>
          </a:p>
        </p:txBody>
      </p:sp>
      <p:sp>
        <p:nvSpPr>
          <p:cNvPr id="35"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38"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latin typeface="Arial"/>
            </a:endParaRPr>
          </a:p>
        </p:txBody>
      </p:sp>
      <p:sp>
        <p:nvSpPr>
          <p:cNvPr id="39"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latin typeface="Arial"/>
            </a:endParaRPr>
          </a:p>
        </p:txBody>
      </p:sp>
      <p:sp>
        <p:nvSpPr>
          <p:cNvPr id="40"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pl-PL" sz="4400" spc="-1" strike="noStrike">
              <a:latin typeface="Arial"/>
            </a:endParaRPr>
          </a:p>
        </p:txBody>
      </p:sp>
      <p:sp>
        <p:nvSpPr>
          <p:cNvPr id="42"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latin typeface="Arial"/>
            </a:endParaRPr>
          </a:p>
        </p:txBody>
      </p:sp>
      <p:sp>
        <p:nvSpPr>
          <p:cNvPr id="43"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latin typeface="Arial"/>
            </a:endParaRPr>
          </a:p>
        </p:txBody>
      </p:sp>
      <p:sp>
        <p:nvSpPr>
          <p:cNvPr id="44"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8762760" y="0"/>
            <a:ext cx="0" cy="6858000"/>
          </a:xfrm>
          <a:prstGeom prst="line">
            <a:avLst/>
          </a:prstGeom>
          <a:ln w="38160">
            <a:solidFill>
              <a:schemeClr val="accent1">
                <a:tint val="60000"/>
                <a:alpha val="93000"/>
              </a:schemeClr>
            </a:solidFill>
            <a:round/>
          </a:ln>
        </p:spPr>
        <p:style>
          <a:lnRef idx="0"/>
          <a:fillRef idx="0"/>
          <a:effectRef idx="0"/>
          <a:fontRef idx="minor"/>
        </p:style>
      </p:sp>
      <p:sp>
        <p:nvSpPr>
          <p:cNvPr id="1" name="Line 2"/>
          <p:cNvSpPr/>
          <p:nvPr/>
        </p:nvSpPr>
        <p:spPr>
          <a:xfrm>
            <a:off x="75960" y="0"/>
            <a:ext cx="0" cy="6858000"/>
          </a:xfrm>
          <a:prstGeom prst="line">
            <a:avLst/>
          </a:prstGeom>
          <a:ln w="57240">
            <a:solidFill>
              <a:schemeClr val="accent1">
                <a:tint val="60000"/>
              </a:schemeClr>
            </a:solidFill>
            <a:round/>
          </a:ln>
        </p:spPr>
        <p:style>
          <a:lnRef idx="0"/>
          <a:fillRef idx="0"/>
          <a:effectRef idx="0"/>
          <a:fontRef idx="minor"/>
        </p:style>
      </p:sp>
      <p:sp>
        <p:nvSpPr>
          <p:cNvPr id="2" name="Line 3"/>
          <p:cNvSpPr/>
          <p:nvPr/>
        </p:nvSpPr>
        <p:spPr>
          <a:xfrm>
            <a:off x="8991360" y="0"/>
            <a:ext cx="0" cy="6858000"/>
          </a:xfrm>
          <a:prstGeom prst="line">
            <a:avLst/>
          </a:prstGeom>
          <a:ln w="19080">
            <a:solidFill>
              <a:schemeClr val="accent1"/>
            </a:solidFill>
            <a:round/>
          </a:ln>
        </p:spPr>
        <p:style>
          <a:lnRef idx="0"/>
          <a:fillRef idx="0"/>
          <a:effectRef idx="0"/>
          <a:fontRef idx="minor"/>
        </p:style>
      </p:sp>
      <p:sp>
        <p:nvSpPr>
          <p:cNvPr id="3" name="CustomShape 4" hidden="1"/>
          <p:cNvSpPr/>
          <p:nvPr/>
        </p:nvSpPr>
        <p:spPr>
          <a:xfrm>
            <a:off x="8839080" y="0"/>
            <a:ext cx="303480" cy="6856560"/>
          </a:xfrm>
          <a:prstGeom prst="rect">
            <a:avLst/>
          </a:prstGeom>
          <a:solidFill>
            <a:schemeClr val="accent1">
              <a:tint val="60000"/>
              <a:alpha val="87000"/>
            </a:schemeClr>
          </a:solidFill>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4" name="Line 5"/>
          <p:cNvSpPr/>
          <p:nvPr/>
        </p:nvSpPr>
        <p:spPr>
          <a:xfrm>
            <a:off x="8915400" y="0"/>
            <a:ext cx="0" cy="6858000"/>
          </a:xfrm>
          <a:prstGeom prst="line">
            <a:avLst/>
          </a:prstGeom>
          <a:ln w="9360">
            <a:solidFill>
              <a:schemeClr val="accent1"/>
            </a:solidFill>
            <a:round/>
          </a:ln>
        </p:spPr>
        <p:style>
          <a:lnRef idx="0"/>
          <a:fillRef idx="0"/>
          <a:effectRef idx="0"/>
          <a:fontRef idx="minor"/>
        </p:style>
      </p:sp>
      <p:sp>
        <p:nvSpPr>
          <p:cNvPr id="5" name="CustomShape 6" hidden="1"/>
          <p:cNvSpPr/>
          <p:nvPr/>
        </p:nvSpPr>
        <p:spPr>
          <a:xfrm>
            <a:off x="8156520" y="5715000"/>
            <a:ext cx="547200" cy="547200"/>
          </a:xfrm>
          <a:prstGeom prst="ellipse">
            <a:avLst/>
          </a:prstGeom>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6" name="CustomShape 7"/>
          <p:cNvSpPr/>
          <p:nvPr/>
        </p:nvSpPr>
        <p:spPr>
          <a:xfrm>
            <a:off x="380880" y="0"/>
            <a:ext cx="608040" cy="6856560"/>
          </a:xfrm>
          <a:prstGeom prst="rect">
            <a:avLst/>
          </a:prstGeom>
          <a:solidFill>
            <a:schemeClr val="accent1">
              <a:tint val="60000"/>
              <a:alpha val="54000"/>
            </a:schemeClr>
          </a:solidFill>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7" name="CustomShape 8"/>
          <p:cNvSpPr/>
          <p:nvPr/>
        </p:nvSpPr>
        <p:spPr>
          <a:xfrm>
            <a:off x="276480" y="0"/>
            <a:ext cx="103320" cy="6856560"/>
          </a:xfrm>
          <a:prstGeom prst="rect">
            <a:avLst/>
          </a:prstGeom>
          <a:solidFill>
            <a:schemeClr val="accent1">
              <a:tint val="40000"/>
              <a:alpha val="36000"/>
            </a:schemeClr>
          </a:solidFill>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8" name="CustomShape 9"/>
          <p:cNvSpPr/>
          <p:nvPr/>
        </p:nvSpPr>
        <p:spPr>
          <a:xfrm>
            <a:off x="990720" y="0"/>
            <a:ext cx="180360" cy="6856560"/>
          </a:xfrm>
          <a:prstGeom prst="rect">
            <a:avLst/>
          </a:prstGeom>
          <a:solidFill>
            <a:schemeClr val="accent1">
              <a:tint val="40000"/>
              <a:alpha val="70000"/>
            </a:schemeClr>
          </a:solidFill>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9" name="CustomShape 10"/>
          <p:cNvSpPr/>
          <p:nvPr/>
        </p:nvSpPr>
        <p:spPr>
          <a:xfrm>
            <a:off x="1141200" y="0"/>
            <a:ext cx="228960" cy="6856560"/>
          </a:xfrm>
          <a:prstGeom prst="rect">
            <a:avLst/>
          </a:prstGeom>
          <a:solidFill>
            <a:schemeClr val="accent1">
              <a:tint val="20000"/>
              <a:alpha val="71000"/>
            </a:schemeClr>
          </a:solidFill>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10" name="Line 11"/>
          <p:cNvSpPr/>
          <p:nvPr/>
        </p:nvSpPr>
        <p:spPr>
          <a:xfrm>
            <a:off x="106200" y="0"/>
            <a:ext cx="0" cy="6858000"/>
          </a:xfrm>
          <a:prstGeom prst="line">
            <a:avLst/>
          </a:prstGeom>
          <a:ln w="57240">
            <a:solidFill>
              <a:schemeClr val="accent1">
                <a:tint val="60000"/>
                <a:alpha val="73000"/>
              </a:schemeClr>
            </a:solidFill>
            <a:round/>
          </a:ln>
        </p:spPr>
        <p:style>
          <a:lnRef idx="0"/>
          <a:fillRef idx="0"/>
          <a:effectRef idx="0"/>
          <a:fontRef idx="minor"/>
        </p:style>
      </p:sp>
      <p:sp>
        <p:nvSpPr>
          <p:cNvPr id="11" name="Line 12"/>
          <p:cNvSpPr/>
          <p:nvPr/>
        </p:nvSpPr>
        <p:spPr>
          <a:xfrm>
            <a:off x="914400" y="0"/>
            <a:ext cx="0" cy="6858000"/>
          </a:xfrm>
          <a:prstGeom prst="line">
            <a:avLst/>
          </a:prstGeom>
          <a:ln w="57240">
            <a:solidFill>
              <a:schemeClr val="accent1">
                <a:tint val="20000"/>
                <a:alpha val="83000"/>
              </a:schemeClr>
            </a:solidFill>
            <a:round/>
          </a:ln>
        </p:spPr>
        <p:style>
          <a:lnRef idx="0"/>
          <a:fillRef idx="0"/>
          <a:effectRef idx="0"/>
          <a:fontRef idx="minor"/>
        </p:style>
      </p:sp>
      <p:sp>
        <p:nvSpPr>
          <p:cNvPr id="12" name="Line 13"/>
          <p:cNvSpPr/>
          <p:nvPr/>
        </p:nvSpPr>
        <p:spPr>
          <a:xfrm>
            <a:off x="853920" y="0"/>
            <a:ext cx="0" cy="6858000"/>
          </a:xfrm>
          <a:prstGeom prst="line">
            <a:avLst/>
          </a:prstGeom>
          <a:ln w="57240">
            <a:solidFill>
              <a:schemeClr val="accent1">
                <a:tint val="60000"/>
              </a:schemeClr>
            </a:solidFill>
            <a:round/>
          </a:ln>
        </p:spPr>
        <p:style>
          <a:lnRef idx="0"/>
          <a:fillRef idx="0"/>
          <a:effectRef idx="0"/>
          <a:fontRef idx="minor"/>
        </p:style>
      </p:sp>
      <p:sp>
        <p:nvSpPr>
          <p:cNvPr id="13" name="Line 14"/>
          <p:cNvSpPr/>
          <p:nvPr/>
        </p:nvSpPr>
        <p:spPr>
          <a:xfrm>
            <a:off x="1726560" y="0"/>
            <a:ext cx="0" cy="6858000"/>
          </a:xfrm>
          <a:prstGeom prst="line">
            <a:avLst/>
          </a:prstGeom>
          <a:ln w="28440">
            <a:solidFill>
              <a:schemeClr val="accent1">
                <a:tint val="60000"/>
                <a:alpha val="82000"/>
              </a:schemeClr>
            </a:solidFill>
            <a:round/>
          </a:ln>
        </p:spPr>
        <p:style>
          <a:lnRef idx="0"/>
          <a:fillRef idx="0"/>
          <a:effectRef idx="0"/>
          <a:fontRef idx="minor"/>
        </p:style>
      </p:sp>
      <p:sp>
        <p:nvSpPr>
          <p:cNvPr id="14" name="Line 15"/>
          <p:cNvSpPr/>
          <p:nvPr/>
        </p:nvSpPr>
        <p:spPr>
          <a:xfrm>
            <a:off x="1066680" y="0"/>
            <a:ext cx="0" cy="6858000"/>
          </a:xfrm>
          <a:prstGeom prst="line">
            <a:avLst/>
          </a:prstGeom>
          <a:ln w="9360">
            <a:solidFill>
              <a:schemeClr val="accent1">
                <a:tint val="60000"/>
              </a:schemeClr>
            </a:solidFill>
            <a:round/>
          </a:ln>
        </p:spPr>
        <p:style>
          <a:lnRef idx="0"/>
          <a:fillRef idx="0"/>
          <a:effectRef idx="0"/>
          <a:fontRef idx="minor"/>
        </p:style>
      </p:sp>
      <p:sp>
        <p:nvSpPr>
          <p:cNvPr id="15" name="Line 16"/>
          <p:cNvSpPr/>
          <p:nvPr/>
        </p:nvSpPr>
        <p:spPr>
          <a:xfrm>
            <a:off x="9113760" y="0"/>
            <a:ext cx="0" cy="6858000"/>
          </a:xfrm>
          <a:prstGeom prst="line">
            <a:avLst/>
          </a:prstGeom>
          <a:ln w="57240">
            <a:solidFill>
              <a:schemeClr val="accent1">
                <a:tint val="60000"/>
              </a:schemeClr>
            </a:solidFill>
            <a:round/>
          </a:ln>
        </p:spPr>
        <p:style>
          <a:lnRef idx="0"/>
          <a:fillRef idx="0"/>
          <a:effectRef idx="0"/>
          <a:fontRef idx="minor"/>
        </p:style>
      </p:sp>
      <p:sp>
        <p:nvSpPr>
          <p:cNvPr id="16" name="CustomShape 17"/>
          <p:cNvSpPr/>
          <p:nvPr/>
        </p:nvSpPr>
        <p:spPr>
          <a:xfrm>
            <a:off x="1219320" y="0"/>
            <a:ext cx="74880" cy="6856560"/>
          </a:xfrm>
          <a:prstGeom prst="rect">
            <a:avLst/>
          </a:prstGeom>
          <a:solidFill>
            <a:schemeClr val="accent1">
              <a:tint val="60000"/>
              <a:alpha val="51000"/>
            </a:schemeClr>
          </a:solidFill>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17" name="CustomShape 18"/>
          <p:cNvSpPr/>
          <p:nvPr/>
        </p:nvSpPr>
        <p:spPr>
          <a:xfrm>
            <a:off x="609480" y="3429000"/>
            <a:ext cx="1293840" cy="1293840"/>
          </a:xfrm>
          <a:prstGeom prst="ellipse">
            <a:avLst/>
          </a:prstGeom>
          <a:solidFill>
            <a:schemeClr val="accent1"/>
          </a:solidFill>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18" name="CustomShape 19"/>
          <p:cNvSpPr/>
          <p:nvPr/>
        </p:nvSpPr>
        <p:spPr>
          <a:xfrm>
            <a:off x="1309680" y="4866840"/>
            <a:ext cx="640080" cy="640080"/>
          </a:xfrm>
          <a:prstGeom prst="ellipse">
            <a:avLst/>
          </a:prstGeom>
          <a:ln w="28440">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19" name="CustomShape 20"/>
          <p:cNvSpPr/>
          <p:nvPr/>
        </p:nvSpPr>
        <p:spPr>
          <a:xfrm>
            <a:off x="1091160" y="5500800"/>
            <a:ext cx="135720" cy="135720"/>
          </a:xfrm>
          <a:prstGeom prst="ellipse">
            <a:avLst/>
          </a:prstGeom>
          <a:ln w="12600">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20" name="CustomShape 21"/>
          <p:cNvSpPr/>
          <p:nvPr/>
        </p:nvSpPr>
        <p:spPr>
          <a:xfrm>
            <a:off x="1664280" y="5788080"/>
            <a:ext cx="272880" cy="272880"/>
          </a:xfrm>
          <a:prstGeom prst="ellipse">
            <a:avLst/>
          </a:prstGeom>
          <a:ln w="12600">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21" name="CustomShape 22"/>
          <p:cNvSpPr/>
          <p:nvPr/>
        </p:nvSpPr>
        <p:spPr>
          <a:xfrm>
            <a:off x="1905120" y="4495680"/>
            <a:ext cx="364320" cy="364320"/>
          </a:xfrm>
          <a:prstGeom prst="ellipse">
            <a:avLst/>
          </a:prstGeom>
          <a:ln w="28440">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22" name="PlaceHolder 23"/>
          <p:cNvSpPr>
            <a:spLocks noGrp="1"/>
          </p:cNvSpPr>
          <p:nvPr>
            <p:ph type="title"/>
          </p:nvPr>
        </p:nvSpPr>
        <p:spPr>
          <a:xfrm>
            <a:off x="457200" y="273600"/>
            <a:ext cx="8229240" cy="1144800"/>
          </a:xfrm>
          <a:prstGeom prst="rect">
            <a:avLst/>
          </a:prstGeom>
        </p:spPr>
        <p:txBody>
          <a:bodyPr lIns="0" rIns="0" tIns="0" bIns="0" anchor="ctr">
            <a:noAutofit/>
          </a:bodyPr>
          <a:p>
            <a:pPr algn="ctr"/>
            <a:r>
              <a:rPr b="0" lang="pl-PL" sz="4400" spc="-1" strike="noStrike">
                <a:latin typeface="Arial"/>
              </a:rPr>
              <a:t>Kliknij, aby edytować format tekstu tytułu</a:t>
            </a:r>
            <a:endParaRPr b="0" lang="pl-PL" sz="4400" spc="-1" strike="noStrike">
              <a:latin typeface="Arial"/>
            </a:endParaRPr>
          </a:p>
        </p:txBody>
      </p:sp>
      <p:sp>
        <p:nvSpPr>
          <p:cNvPr id="23" name="PlaceHolder 2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Line 1"/>
          <p:cNvSpPr/>
          <p:nvPr/>
        </p:nvSpPr>
        <p:spPr>
          <a:xfrm>
            <a:off x="8762760" y="0"/>
            <a:ext cx="0" cy="6858000"/>
          </a:xfrm>
          <a:prstGeom prst="line">
            <a:avLst/>
          </a:prstGeom>
          <a:ln w="38160">
            <a:solidFill>
              <a:schemeClr val="accent1">
                <a:tint val="60000"/>
                <a:alpha val="93000"/>
              </a:schemeClr>
            </a:solidFill>
            <a:round/>
          </a:ln>
        </p:spPr>
        <p:style>
          <a:lnRef idx="0"/>
          <a:fillRef idx="0"/>
          <a:effectRef idx="0"/>
          <a:fontRef idx="minor"/>
        </p:style>
      </p:sp>
      <p:sp>
        <p:nvSpPr>
          <p:cNvPr id="61" name="Line 2"/>
          <p:cNvSpPr/>
          <p:nvPr/>
        </p:nvSpPr>
        <p:spPr>
          <a:xfrm>
            <a:off x="75960" y="0"/>
            <a:ext cx="0" cy="6858000"/>
          </a:xfrm>
          <a:prstGeom prst="line">
            <a:avLst/>
          </a:prstGeom>
          <a:ln w="57240">
            <a:solidFill>
              <a:schemeClr val="accent1">
                <a:tint val="60000"/>
              </a:schemeClr>
            </a:solidFill>
            <a:round/>
          </a:ln>
        </p:spPr>
        <p:style>
          <a:lnRef idx="0"/>
          <a:fillRef idx="0"/>
          <a:effectRef idx="0"/>
          <a:fontRef idx="minor"/>
        </p:style>
      </p:sp>
      <p:sp>
        <p:nvSpPr>
          <p:cNvPr id="62" name="Line 3"/>
          <p:cNvSpPr/>
          <p:nvPr/>
        </p:nvSpPr>
        <p:spPr>
          <a:xfrm>
            <a:off x="8991360" y="0"/>
            <a:ext cx="0" cy="6858000"/>
          </a:xfrm>
          <a:prstGeom prst="line">
            <a:avLst/>
          </a:prstGeom>
          <a:ln w="19080">
            <a:solidFill>
              <a:schemeClr val="accent1"/>
            </a:solidFill>
            <a:round/>
          </a:ln>
        </p:spPr>
        <p:style>
          <a:lnRef idx="0"/>
          <a:fillRef idx="0"/>
          <a:effectRef idx="0"/>
          <a:fontRef idx="minor"/>
        </p:style>
      </p:sp>
      <p:sp>
        <p:nvSpPr>
          <p:cNvPr id="63" name="CustomShape 4"/>
          <p:cNvSpPr/>
          <p:nvPr/>
        </p:nvSpPr>
        <p:spPr>
          <a:xfrm>
            <a:off x="8839080" y="0"/>
            <a:ext cx="303480" cy="6856560"/>
          </a:xfrm>
          <a:prstGeom prst="rect">
            <a:avLst/>
          </a:prstGeom>
          <a:solidFill>
            <a:schemeClr val="accent1">
              <a:tint val="60000"/>
              <a:alpha val="87000"/>
            </a:schemeClr>
          </a:solidFill>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64" name="Line 5"/>
          <p:cNvSpPr/>
          <p:nvPr/>
        </p:nvSpPr>
        <p:spPr>
          <a:xfrm>
            <a:off x="8915400" y="0"/>
            <a:ext cx="0" cy="6858000"/>
          </a:xfrm>
          <a:prstGeom prst="line">
            <a:avLst/>
          </a:prstGeom>
          <a:ln w="9360">
            <a:solidFill>
              <a:schemeClr val="accent1"/>
            </a:solidFill>
            <a:round/>
          </a:ln>
        </p:spPr>
        <p:style>
          <a:lnRef idx="0"/>
          <a:fillRef idx="0"/>
          <a:effectRef idx="0"/>
          <a:fontRef idx="minor"/>
        </p:style>
      </p:sp>
      <p:sp>
        <p:nvSpPr>
          <p:cNvPr id="65" name="CustomShape 6"/>
          <p:cNvSpPr/>
          <p:nvPr/>
        </p:nvSpPr>
        <p:spPr>
          <a:xfrm>
            <a:off x="8156520" y="5715000"/>
            <a:ext cx="547200" cy="547200"/>
          </a:xfrm>
          <a:prstGeom prst="ellipse">
            <a:avLst/>
          </a:prstGeom>
          <a:ln>
            <a:noFill/>
          </a:ln>
          <a:effectLst>
            <a:outerShdw blurRad="50800" dir="5400000" dist="24840" rotWithShape="0">
              <a:srgbClr val="000000">
                <a:alpha val="40000"/>
              </a:srgbClr>
            </a:outerShdw>
          </a:effectLst>
        </p:spPr>
        <p:style>
          <a:lnRef idx="3">
            <a:schemeClr val="lt1"/>
          </a:lnRef>
          <a:fillRef idx="1">
            <a:schemeClr val="accent1"/>
          </a:fillRef>
          <a:effectRef idx="1">
            <a:schemeClr val="accent1"/>
          </a:effectRef>
          <a:fontRef idx="minor"/>
        </p:style>
      </p:sp>
      <p:sp>
        <p:nvSpPr>
          <p:cNvPr id="66" name="PlaceHolder 7"/>
          <p:cNvSpPr>
            <a:spLocks noGrp="1"/>
          </p:cNvSpPr>
          <p:nvPr>
            <p:ph type="title"/>
          </p:nvPr>
        </p:nvSpPr>
        <p:spPr>
          <a:xfrm>
            <a:off x="457200" y="273600"/>
            <a:ext cx="8229240" cy="1144800"/>
          </a:xfrm>
          <a:prstGeom prst="rect">
            <a:avLst/>
          </a:prstGeom>
        </p:spPr>
        <p:txBody>
          <a:bodyPr lIns="0" rIns="0" tIns="0" bIns="0" anchor="ctr">
            <a:noAutofit/>
          </a:bodyPr>
          <a:p>
            <a:pPr algn="ctr"/>
            <a:r>
              <a:rPr b="0" lang="pl-PL" sz="4400" spc="-1" strike="noStrike">
                <a:latin typeface="Arial"/>
              </a:rPr>
              <a:t>Kliknij, aby edytować format tekstu tytułu</a:t>
            </a:r>
            <a:endParaRPr b="0" lang="pl-PL" sz="4400" spc="-1" strike="noStrike">
              <a:latin typeface="Arial"/>
            </a:endParaRPr>
          </a:p>
        </p:txBody>
      </p:sp>
      <p:sp>
        <p:nvSpPr>
          <p:cNvPr id="67" name="PlaceHolder 8"/>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1511280" y="188640"/>
            <a:ext cx="7631280" cy="1272240"/>
          </a:xfrm>
          <a:prstGeom prst="rect">
            <a:avLst/>
          </a:prstGeom>
          <a:noFill/>
          <a:ln>
            <a:noFill/>
          </a:ln>
        </p:spPr>
        <p:style>
          <a:lnRef idx="0"/>
          <a:fillRef idx="0"/>
          <a:effectRef idx="0"/>
          <a:fontRef idx="minor"/>
        </p:style>
        <p:txBody>
          <a:bodyPr lIns="90000" rIns="90000" tIns="45000" bIns="45000" anchor="b">
            <a:normAutofit fontScale="56000"/>
          </a:bodyPr>
          <a:p>
            <a:pPr>
              <a:lnSpc>
                <a:spcPct val="100000"/>
              </a:lnSpc>
            </a:pPr>
            <a:r>
              <a:rPr b="1" lang="pl-PL" sz="4800" spc="-1" strike="noStrike" cap="small">
                <a:solidFill>
                  <a:srgbClr val="e75c01"/>
                </a:solidFill>
                <a:latin typeface="Cooper Black"/>
                <a:ea typeface="DejaVu Sans"/>
              </a:rPr>
              <a:t>Bitwa o Monte Cassino</a:t>
            </a:r>
            <a:endParaRPr b="0" lang="pl-PL" sz="4800" spc="-1" strike="noStrike">
              <a:latin typeface="Arial"/>
            </a:endParaRPr>
          </a:p>
        </p:txBody>
      </p:sp>
      <p:sp>
        <p:nvSpPr>
          <p:cNvPr id="105" name="CustomShape 2"/>
          <p:cNvSpPr/>
          <p:nvPr/>
        </p:nvSpPr>
        <p:spPr>
          <a:xfrm>
            <a:off x="3636000" y="1484640"/>
            <a:ext cx="6170760" cy="137016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601"/>
              </a:spcBef>
            </a:pPr>
            <a:r>
              <a:rPr b="1" lang="pl-PL" sz="2400" spc="-1" strike="noStrike">
                <a:solidFill>
                  <a:srgbClr val="575f6d"/>
                </a:solidFill>
                <a:latin typeface="Cooper Black"/>
                <a:ea typeface="DejaVu Sans"/>
              </a:rPr>
              <a:t>11-18 Maja 1944</a:t>
            </a:r>
            <a:endParaRPr b="0" lang="pl-PL" sz="2400" spc="-1" strike="noStrike">
              <a:latin typeface="Arial"/>
            </a:endParaRPr>
          </a:p>
        </p:txBody>
      </p:sp>
      <p:pic>
        <p:nvPicPr>
          <p:cNvPr id="106" name="Obraz 3" descr="0d90694f-f31f-4b8d-a266-ea4839b8d808.jpg"/>
          <p:cNvPicPr/>
          <p:nvPr/>
        </p:nvPicPr>
        <p:blipFill>
          <a:blip r:embed="rId1"/>
          <a:stretch/>
        </p:blipFill>
        <p:spPr>
          <a:xfrm>
            <a:off x="2411640" y="2565000"/>
            <a:ext cx="6313680" cy="3465720"/>
          </a:xfrm>
          <a:prstGeom prst="rect">
            <a:avLst/>
          </a:prstGeom>
          <a:ln>
            <a:solidFill>
              <a:schemeClr val="accent1">
                <a:lumMod val="75000"/>
              </a:schemeClr>
            </a:solid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Obraz 1" descr="Monte_Cassino_Polish_soldiers-600x438.jpg"/>
          <p:cNvPicPr/>
          <p:nvPr/>
        </p:nvPicPr>
        <p:blipFill>
          <a:blip r:embed="rId1"/>
          <a:stretch/>
        </p:blipFill>
        <p:spPr>
          <a:xfrm>
            <a:off x="4284000" y="1772640"/>
            <a:ext cx="4152240" cy="3030840"/>
          </a:xfrm>
          <a:prstGeom prst="rect">
            <a:avLst/>
          </a:prstGeom>
          <a:ln>
            <a:noFill/>
          </a:ln>
        </p:spPr>
      </p:pic>
      <p:sp>
        <p:nvSpPr>
          <p:cNvPr id="133" name="CustomShape 1"/>
          <p:cNvSpPr/>
          <p:nvPr/>
        </p:nvSpPr>
        <p:spPr>
          <a:xfrm>
            <a:off x="4716000" y="4869000"/>
            <a:ext cx="4030920" cy="3027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1400" spc="-1" strike="noStrike">
                <a:solidFill>
                  <a:srgbClr val="000000"/>
                </a:solidFill>
                <a:latin typeface="Century Schoolbook"/>
                <a:ea typeface="DejaVu Sans"/>
              </a:rPr>
              <a:t>Polscy żołnierze w natarciu.</a:t>
            </a:r>
            <a:endParaRPr b="0" lang="pl-PL" sz="1400" spc="-1" strike="noStrike">
              <a:latin typeface="Arial"/>
            </a:endParaRPr>
          </a:p>
        </p:txBody>
      </p:sp>
      <p:sp>
        <p:nvSpPr>
          <p:cNvPr id="134" name="CustomShape 2"/>
          <p:cNvSpPr/>
          <p:nvPr/>
        </p:nvSpPr>
        <p:spPr>
          <a:xfrm>
            <a:off x="251640" y="116640"/>
            <a:ext cx="8495640" cy="13086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pl-PL" sz="4000" spc="-1" strike="noStrike">
                <a:solidFill>
                  <a:srgbClr val="e75c01"/>
                </a:solidFill>
                <a:latin typeface="Arial Black"/>
                <a:ea typeface="DejaVu Sans"/>
              </a:rPr>
              <a:t>Wojenne szczęście i zmiana strony</a:t>
            </a:r>
            <a:endParaRPr b="0" lang="pl-PL" sz="4000" spc="-1" strike="noStrike">
              <a:latin typeface="Arial"/>
            </a:endParaRPr>
          </a:p>
        </p:txBody>
      </p:sp>
      <p:sp>
        <p:nvSpPr>
          <p:cNvPr id="135" name="CustomShape 3"/>
          <p:cNvSpPr/>
          <p:nvPr/>
        </p:nvSpPr>
        <p:spPr>
          <a:xfrm>
            <a:off x="467640" y="1484640"/>
            <a:ext cx="3598920" cy="5014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700" spc="-1" strike="noStrike">
                <a:solidFill>
                  <a:srgbClr val="000000"/>
                </a:solidFill>
                <a:latin typeface="Century Schoolbook"/>
                <a:ea typeface="DejaVu Sans"/>
              </a:rPr>
              <a:t>Niektórzy mieli szczęście, jak Jan Gazur ze Śląska Cieszyńskiego. Pod Monte Cassino był członkiem niemieckiej drużyny obsługującej karabin maszynowy w jednym z umocnień. Ślązak w niemieckim mundurze wiedział, że jego bunkier atakują Polacy i czekał na okazję, aby zmienić stronę konfliktu. Choć umocnienie zostało uszkodzone, jego samego na szczęście nie trafiły polskie pociski. „Nie strzylejcie, jo je Polok!” wołał do rodaków. Ci nie strzelali, wzięli go ze sobą, a szczęśliwy Ślązak, mający na sobie cały czas niemiecki mundur, wziął jeszcze udział w przeciwnatarciu na swoich niedawnych kamratów. Dopiero potem trafił na tyły.</a:t>
            </a:r>
            <a:endParaRPr b="0" lang="pl-PL" sz="17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Obraz 1" descr="Ulotka_Monte_Cassino.jpg"/>
          <p:cNvPicPr/>
          <p:nvPr/>
        </p:nvPicPr>
        <p:blipFill>
          <a:blip r:embed="rId1"/>
          <a:stretch/>
        </p:blipFill>
        <p:spPr>
          <a:xfrm>
            <a:off x="376200" y="188640"/>
            <a:ext cx="7854120" cy="5399280"/>
          </a:xfrm>
          <a:prstGeom prst="rect">
            <a:avLst/>
          </a:prstGeom>
          <a:ln>
            <a:noFill/>
          </a:ln>
        </p:spPr>
      </p:pic>
      <p:sp>
        <p:nvSpPr>
          <p:cNvPr id="137" name="CustomShape 1"/>
          <p:cNvSpPr/>
          <p:nvPr/>
        </p:nvSpPr>
        <p:spPr>
          <a:xfrm>
            <a:off x="611640" y="5805360"/>
            <a:ext cx="719928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1800" spc="-1" strike="noStrike">
                <a:solidFill>
                  <a:srgbClr val="000000"/>
                </a:solidFill>
                <a:latin typeface="Century Schoolbook"/>
                <a:ea typeface="DejaVu Sans"/>
              </a:rPr>
              <a:t>Niemiecka ulotka propagandowa.</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Obraz 1" descr="a13cfcb6-415d-41f7-a17f--5eaed52,860,0,0,0.jpg"/>
          <p:cNvPicPr/>
          <p:nvPr/>
        </p:nvPicPr>
        <p:blipFill>
          <a:blip r:embed="rId1"/>
          <a:stretch/>
        </p:blipFill>
        <p:spPr>
          <a:xfrm>
            <a:off x="3492000" y="188640"/>
            <a:ext cx="5010840" cy="2755440"/>
          </a:xfrm>
          <a:prstGeom prst="rect">
            <a:avLst/>
          </a:prstGeom>
          <a:ln>
            <a:noFill/>
          </a:ln>
        </p:spPr>
      </p:pic>
      <p:sp>
        <p:nvSpPr>
          <p:cNvPr id="139" name="CustomShape 1"/>
          <p:cNvSpPr/>
          <p:nvPr/>
        </p:nvSpPr>
        <p:spPr>
          <a:xfrm>
            <a:off x="539640" y="404640"/>
            <a:ext cx="3166920" cy="228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3600" spc="-1" strike="noStrike">
                <a:solidFill>
                  <a:srgbClr val="e75c01"/>
                </a:solidFill>
                <a:latin typeface="Arial Black"/>
                <a:ea typeface="DejaVu Sans"/>
              </a:rPr>
              <a:t>Czerwone Maki na Monte Cassino</a:t>
            </a:r>
            <a:endParaRPr b="0" lang="pl-PL" sz="3600" spc="-1" strike="noStrike">
              <a:latin typeface="Arial"/>
            </a:endParaRPr>
          </a:p>
        </p:txBody>
      </p:sp>
      <p:sp>
        <p:nvSpPr>
          <p:cNvPr id="140" name="CustomShape 2"/>
          <p:cNvSpPr/>
          <p:nvPr/>
        </p:nvSpPr>
        <p:spPr>
          <a:xfrm>
            <a:off x="323640" y="3285000"/>
            <a:ext cx="7343280" cy="28328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800" spc="-1" strike="noStrike">
                <a:solidFill>
                  <a:srgbClr val="000000"/>
                </a:solidFill>
                <a:latin typeface="Century Schoolbook"/>
                <a:ea typeface="DejaVu Sans"/>
              </a:rPr>
              <a:t>Polska pieśń wojskowa związana z bitwą o Monte Cassino. Słowa: Feliks Konarski, muzyka: Alfred Schütz. Tytuł nawiązuje do kwiatów, które w czasie bitwy rozkwitały na zrytych pociskami wzgórzach. Być może autor sugerował się też dostępnymi mu relacjami żołnierzy walczących trzydzieści lat wcześniej nad Sommą, których wspomnienia są pełne porównań kwitnących maków do krwi poległych. Pieśń powstała w nocy z 17 na 18 maja 1944 roku, na kilka godzin przed zdobyciem klasztoru w siedzibie Teatru Żołnierza Polskiego przy 2 Korpusie Sił Zbrojnych w Campobasso, gdzie artyści występowali dla 23 Kompanii Transportowej.</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433080" y="188640"/>
            <a:ext cx="4102920" cy="4663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2000" spc="-1" strike="noStrike">
                <a:solidFill>
                  <a:srgbClr val="000000"/>
                </a:solidFill>
                <a:latin typeface="Century Schoolbook"/>
                <a:ea typeface="DejaVu Sans"/>
              </a:rPr>
              <a:t>W 1944r. rozegrała się bitwa o Monte Cassino, zwana też bitwą o Rzym.</a:t>
            </a:r>
            <a:br/>
            <a:r>
              <a:rPr b="0" lang="pl-PL" sz="2000" spc="-1" strike="noStrike">
                <a:solidFill>
                  <a:srgbClr val="000000"/>
                </a:solidFill>
                <a:latin typeface="Century Schoolbook"/>
                <a:ea typeface="DejaVu Sans"/>
              </a:rPr>
              <a:t> W dniach 17-25 stycznia, 15-18 lutego, 15-25 marca Niemcy odparli trzy ataki wojsk alianckich. W czasie walk nie zdobyto ani ufortyfikowanych wzgórz, ani znajdującego się u ich podnóża miasta Cassino. </a:t>
            </a:r>
            <a:br/>
            <a:r>
              <a:rPr b="0" lang="pl-PL" sz="2000" spc="-1" strike="noStrike">
                <a:solidFill>
                  <a:srgbClr val="000000"/>
                </a:solidFill>
                <a:latin typeface="Century Schoolbook"/>
                <a:ea typeface="DejaVu Sans"/>
              </a:rPr>
              <a:t>Po nieudanym, trzecim natarciu generał Leese, dowódca 8 Armii brytyjskiej zwrócił się do dowódcy</a:t>
            </a:r>
            <a:br/>
            <a:r>
              <a:rPr b="0" lang="pl-PL" sz="2000" spc="-1" strike="noStrike">
                <a:solidFill>
                  <a:srgbClr val="000000"/>
                </a:solidFill>
                <a:latin typeface="Century Schoolbook"/>
                <a:ea typeface="DejaVu Sans"/>
              </a:rPr>
              <a:t> 2 Korpusu Polskiego, gen. dyw. Władysława Andersa, z propozycją zdobycia wzgórza Monte Cassino. </a:t>
            </a:r>
            <a:endParaRPr b="0" lang="pl-PL" sz="2000" spc="-1" strike="noStrike">
              <a:latin typeface="Arial"/>
            </a:endParaRPr>
          </a:p>
        </p:txBody>
      </p:sp>
      <p:pic>
        <p:nvPicPr>
          <p:cNvPr id="108" name="Obraz 2" descr="download.jpg"/>
          <p:cNvPicPr/>
          <p:nvPr/>
        </p:nvPicPr>
        <p:blipFill>
          <a:blip r:embed="rId1"/>
          <a:stretch/>
        </p:blipFill>
        <p:spPr>
          <a:xfrm>
            <a:off x="4932000" y="188640"/>
            <a:ext cx="3226680" cy="4325040"/>
          </a:xfrm>
          <a:prstGeom prst="rect">
            <a:avLst/>
          </a:prstGeom>
          <a:ln>
            <a:solidFill>
              <a:schemeClr val="accent1">
                <a:lumMod val="75000"/>
              </a:schemeClr>
            </a:solidFill>
          </a:ln>
        </p:spPr>
      </p:pic>
      <p:sp>
        <p:nvSpPr>
          <p:cNvPr id="109" name="CustomShape 2"/>
          <p:cNvSpPr/>
          <p:nvPr/>
        </p:nvSpPr>
        <p:spPr>
          <a:xfrm>
            <a:off x="5148000" y="4509000"/>
            <a:ext cx="323892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1800" spc="-1" strike="noStrike">
                <a:solidFill>
                  <a:srgbClr val="000000"/>
                </a:solidFill>
                <a:latin typeface="Century Schoolbook"/>
                <a:ea typeface="DejaVu Sans"/>
              </a:rPr>
              <a:t>Gen. Władysław Anders</a:t>
            </a:r>
            <a:endParaRPr b="0" lang="pl-PL" sz="1800" spc="-1" strike="noStrike">
              <a:latin typeface="Arial"/>
            </a:endParaRPr>
          </a:p>
        </p:txBody>
      </p:sp>
      <p:sp>
        <p:nvSpPr>
          <p:cNvPr id="110" name="CustomShape 3"/>
          <p:cNvSpPr/>
          <p:nvPr/>
        </p:nvSpPr>
        <p:spPr>
          <a:xfrm>
            <a:off x="395640" y="5013000"/>
            <a:ext cx="7559280" cy="14612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800" spc="-1" strike="noStrike">
                <a:solidFill>
                  <a:srgbClr val="000000"/>
                </a:solidFill>
                <a:latin typeface="Century Schoolbook"/>
                <a:ea typeface="DejaVu Sans"/>
              </a:rPr>
              <a:t>Generał Anders, bez konsultacji z naczelnym wodzem, niespodziewanie dla samych Brytyjczyków, podjął się wykonania zadania. 7 kwietnia 1944r.Anders dokonał rozpoznania z pokładu samolotu masywu Monte Cassino. Ze swoim sztabem studiował mapy i zdjęcia lotnicze. Rozpoczęto przygotowania do bitwy.</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323640" y="188640"/>
            <a:ext cx="7271280" cy="820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4800" spc="-1" strike="noStrike">
                <a:solidFill>
                  <a:srgbClr val="e75c01"/>
                </a:solidFill>
                <a:latin typeface="Arial Black"/>
                <a:ea typeface="DejaVu Sans"/>
              </a:rPr>
              <a:t>Stosunek sił</a:t>
            </a:r>
            <a:endParaRPr b="0" lang="pl-PL" sz="4800" spc="-1" strike="noStrike">
              <a:latin typeface="Arial"/>
            </a:endParaRPr>
          </a:p>
        </p:txBody>
      </p:sp>
      <p:sp>
        <p:nvSpPr>
          <p:cNvPr id="112" name="CustomShape 2"/>
          <p:cNvSpPr/>
          <p:nvPr/>
        </p:nvSpPr>
        <p:spPr>
          <a:xfrm>
            <a:off x="323640" y="1052640"/>
            <a:ext cx="4390920" cy="5301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800" spc="-1" strike="noStrike">
                <a:solidFill>
                  <a:srgbClr val="000000"/>
                </a:solidFill>
                <a:latin typeface="Century Schoolbook"/>
                <a:ea typeface="DejaVu Sans"/>
              </a:rPr>
              <a:t>Alianci panowali na morzu i w powietrzu. Mieli też przewagę w czołgach</a:t>
            </a:r>
            <a:br/>
            <a:r>
              <a:rPr b="0" lang="pl-PL" sz="1800" spc="-1" strike="noStrike">
                <a:solidFill>
                  <a:srgbClr val="000000"/>
                </a:solidFill>
                <a:latin typeface="Century Schoolbook"/>
                <a:ea typeface="DejaVu Sans"/>
              </a:rPr>
              <a:t>i transporterach opancerzonych, ale ukształtowanie terenu i zimowa aura często niwelowały tę przewagę. Linię obronną mogła przełamać jedynie piechota. Bitwa o Monte Cassino w zasadzie przypominała front zachodni w latach 1916-1917, walkę</a:t>
            </a:r>
            <a:br/>
            <a:r>
              <a:rPr b="0" lang="pl-PL" sz="1800" spc="-1" strike="noStrike">
                <a:solidFill>
                  <a:srgbClr val="000000"/>
                </a:solidFill>
                <a:latin typeface="Century Schoolbook"/>
                <a:ea typeface="DejaVu Sans"/>
              </a:rPr>
              <a:t> z epoki przed mechanicznej. Było to więc starcie żołnierza z żołnierzem. Toczona za pomocą granatów, bagnetów, a czasami gołych rąk. O jej wyniku miały przesądzić umiejętności i determinacja żołnierzy.</a:t>
            </a:r>
            <a:endParaRPr b="0" lang="pl-PL" sz="1800" spc="-1" strike="noStrike">
              <a:latin typeface="Arial"/>
            </a:endParaRPr>
          </a:p>
          <a:p>
            <a:pPr>
              <a:lnSpc>
                <a:spcPct val="100000"/>
              </a:lnSpc>
            </a:pPr>
            <a:endParaRPr b="0" lang="pl-PL" sz="1800" spc="-1" strike="noStrike">
              <a:latin typeface="Arial"/>
            </a:endParaRPr>
          </a:p>
          <a:p>
            <a:pPr>
              <a:lnSpc>
                <a:spcPct val="100000"/>
              </a:lnSpc>
            </a:pPr>
            <a:r>
              <a:rPr b="0" lang="pl-PL" sz="1800" spc="-1" strike="noStrike">
                <a:solidFill>
                  <a:srgbClr val="000000"/>
                </a:solidFill>
                <a:latin typeface="Century Schoolbook"/>
                <a:ea typeface="DejaVu Sans"/>
              </a:rPr>
              <a:t>Jeżeli chodzi o całą bitwę, która trwała od 17 stycznia-19 maja 1944 roku to Alianci dysponowali 105 tys. żołnierzy, a państwa Osi 80 tys. Straty po stronie osi wyniosły</a:t>
            </a:r>
            <a:br/>
            <a:r>
              <a:rPr b="0" lang="pl-PL" sz="1800" spc="-1" strike="noStrike">
                <a:solidFill>
                  <a:srgbClr val="000000"/>
                </a:solidFill>
                <a:latin typeface="Century Schoolbook"/>
                <a:ea typeface="DejaVu Sans"/>
              </a:rPr>
              <a:t> ok. 20 tys. zabitych, a po alianckiej 54 tys..</a:t>
            </a:r>
            <a:endParaRPr b="0" lang="pl-PL" sz="1800" spc="-1" strike="noStrike">
              <a:latin typeface="Arial"/>
            </a:endParaRPr>
          </a:p>
        </p:txBody>
      </p:sp>
      <p:pic>
        <p:nvPicPr>
          <p:cNvPr id="113" name="Obraz 3" descr="1111.png"/>
          <p:cNvPicPr/>
          <p:nvPr/>
        </p:nvPicPr>
        <p:blipFill>
          <a:blip r:embed="rId1"/>
          <a:stretch/>
        </p:blipFill>
        <p:spPr>
          <a:xfrm>
            <a:off x="5508000" y="620640"/>
            <a:ext cx="2775600" cy="4174920"/>
          </a:xfrm>
          <a:prstGeom prst="rect">
            <a:avLst/>
          </a:prstGeom>
          <a:ln>
            <a:solidFill>
              <a:schemeClr val="accent1">
                <a:lumMod val="75000"/>
              </a:schemeClr>
            </a:solidFill>
          </a:ln>
        </p:spPr>
      </p:pic>
      <p:sp>
        <p:nvSpPr>
          <p:cNvPr id="114" name="CustomShape 3"/>
          <p:cNvSpPr/>
          <p:nvPr/>
        </p:nvSpPr>
        <p:spPr>
          <a:xfrm>
            <a:off x="4932000" y="5157360"/>
            <a:ext cx="3166920" cy="1461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1800" spc="-1" strike="noStrike">
                <a:solidFill>
                  <a:srgbClr val="000000"/>
                </a:solidFill>
                <a:latin typeface="Century Schoolbook"/>
                <a:ea typeface="DejaVu Sans"/>
              </a:rPr>
              <a:t>Straty liczącego około 45 tysięcy żołnierzy 2 Korpusu Polskiego wyniosły 924 poległych, 2930 rannych oraz 345 zaginionych.</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395640" y="116640"/>
            <a:ext cx="5975280" cy="820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4800" spc="-1" strike="noStrike">
                <a:solidFill>
                  <a:srgbClr val="e75c01"/>
                </a:solidFill>
                <a:latin typeface="Arial Black"/>
                <a:ea typeface="DejaVu Sans"/>
              </a:rPr>
              <a:t>Cele bitwy</a:t>
            </a:r>
            <a:endParaRPr b="0" lang="pl-PL" sz="4800" spc="-1" strike="noStrike">
              <a:latin typeface="Arial"/>
            </a:endParaRPr>
          </a:p>
        </p:txBody>
      </p:sp>
      <p:pic>
        <p:nvPicPr>
          <p:cNvPr id="116" name="Obraz 4" descr="Bez tytułu.png"/>
          <p:cNvPicPr/>
          <p:nvPr/>
        </p:nvPicPr>
        <p:blipFill>
          <a:blip r:embed="rId1"/>
          <a:stretch/>
        </p:blipFill>
        <p:spPr>
          <a:xfrm>
            <a:off x="5220000" y="548640"/>
            <a:ext cx="2840760" cy="3728160"/>
          </a:xfrm>
          <a:prstGeom prst="rect">
            <a:avLst/>
          </a:prstGeom>
          <a:ln>
            <a:noFill/>
          </a:ln>
        </p:spPr>
      </p:pic>
      <p:sp>
        <p:nvSpPr>
          <p:cNvPr id="117" name="CustomShape 2"/>
          <p:cNvSpPr/>
          <p:nvPr/>
        </p:nvSpPr>
        <p:spPr>
          <a:xfrm>
            <a:off x="323640" y="980640"/>
            <a:ext cx="4534920" cy="4478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800" spc="-1" strike="noStrike">
                <a:solidFill>
                  <a:srgbClr val="000000"/>
                </a:solidFill>
                <a:latin typeface="Century Schoolbook"/>
                <a:ea typeface="DejaVu Sans"/>
              </a:rPr>
              <a:t>Głównym celem natarcia było przełamanie linii Gustawa, która blokowała drogę na Rzym. Kluczowy punkt oporu linii Gustawa znajdował się w rejonie wzgórza 516, Monte Cassino, na którym wznosił się pochodzący</a:t>
            </a:r>
            <a:br/>
            <a:r>
              <a:rPr b="0" lang="pl-PL" sz="1800" spc="-1" strike="noStrike">
                <a:solidFill>
                  <a:srgbClr val="000000"/>
                </a:solidFill>
                <a:latin typeface="Century Schoolbook"/>
                <a:ea typeface="DejaVu Sans"/>
              </a:rPr>
              <a:t> z VI wieku klasztor benedyktyński. Niemcy mieli czas na zbadanie każdej możliwej drogi ataku i podjęcie środków zaradczych. Wszędzie kryły się śmiertelne niespodzianki - w każdym miejscu, mogącym posłużyć za osłonę podczas natarcia, umieszczono miny lub bomby pułapki. Innym celem, którym kierował się gen. Władysław Anders było wyjście na przeciw sowieckiej propagandzie, która głosiła, że Polacy unikają strać</a:t>
            </a:r>
            <a:br/>
            <a:r>
              <a:rPr b="0" lang="pl-PL" sz="1800" spc="-1" strike="noStrike">
                <a:solidFill>
                  <a:srgbClr val="000000"/>
                </a:solidFill>
                <a:latin typeface="Century Schoolbook"/>
                <a:ea typeface="DejaVu Sans"/>
              </a:rPr>
              <a:t> z wojskami niemieckimi.</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179640" y="188640"/>
            <a:ext cx="7415280" cy="820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4800" spc="-1" strike="noStrike">
                <a:solidFill>
                  <a:srgbClr val="e75c01"/>
                </a:solidFill>
                <a:latin typeface="Arial Black"/>
                <a:ea typeface="DejaVu Sans"/>
              </a:rPr>
              <a:t>Przebieg walk</a:t>
            </a:r>
            <a:endParaRPr b="0" lang="pl-PL" sz="4800" spc="-1" strike="noStrike">
              <a:latin typeface="Arial"/>
            </a:endParaRPr>
          </a:p>
        </p:txBody>
      </p:sp>
      <p:pic>
        <p:nvPicPr>
          <p:cNvPr id="119" name="Obraz 2" descr="monte2_cr-340x340.jpg"/>
          <p:cNvPicPr/>
          <p:nvPr/>
        </p:nvPicPr>
        <p:blipFill>
          <a:blip r:embed="rId1"/>
          <a:stretch/>
        </p:blipFill>
        <p:spPr>
          <a:xfrm>
            <a:off x="5076000" y="1196640"/>
            <a:ext cx="3237120" cy="3634200"/>
          </a:xfrm>
          <a:prstGeom prst="rect">
            <a:avLst/>
          </a:prstGeom>
          <a:ln>
            <a:noFill/>
          </a:ln>
        </p:spPr>
      </p:pic>
      <p:sp>
        <p:nvSpPr>
          <p:cNvPr id="120" name="CustomShape 2"/>
          <p:cNvSpPr/>
          <p:nvPr/>
        </p:nvSpPr>
        <p:spPr>
          <a:xfrm>
            <a:off x="5292000" y="4869000"/>
            <a:ext cx="3166920" cy="72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1400" spc="-1" strike="noStrike">
                <a:solidFill>
                  <a:srgbClr val="000000"/>
                </a:solidFill>
                <a:latin typeface="Century Schoolbook"/>
                <a:ea typeface="DejaVu Sans"/>
              </a:rPr>
              <a:t>Polscy żołnierze transportujący amunicję na linię frontu tuż przed zdobyciem opactwa.</a:t>
            </a:r>
            <a:endParaRPr b="0" lang="pl-PL" sz="1400" spc="-1" strike="noStrike">
              <a:latin typeface="Arial"/>
            </a:endParaRPr>
          </a:p>
        </p:txBody>
      </p:sp>
      <p:sp>
        <p:nvSpPr>
          <p:cNvPr id="121" name="CustomShape 3"/>
          <p:cNvSpPr/>
          <p:nvPr/>
        </p:nvSpPr>
        <p:spPr>
          <a:xfrm>
            <a:off x="323640" y="1196640"/>
            <a:ext cx="4390920" cy="4883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Century Schoolbook"/>
                <a:ea typeface="DejaVu Sans"/>
              </a:rPr>
              <a:t>Pierwsze uderzenie alianckie na Cassino, prowadzone przez oddziały brytyjskie, amerykańskie i francuskie, rozpoczęło się 17 stycznia 1944. Zostało krwawo odparte. Równie niewielkie powodzenie przyniosła próba obejścia obrony niemieckiej poprzez desant pod Anzio, za linią Gustawa.</a:t>
            </a:r>
            <a:r>
              <a:rPr b="0" lang="pl-PL" sz="1500" spc="-1" strike="noStrike">
                <a:solidFill>
                  <a:srgbClr val="000000"/>
                </a:solidFill>
                <a:latin typeface="Century Schoolbook"/>
                <a:ea typeface="DejaVu Sans"/>
              </a:rPr>
              <a:t>Drugie uderzenie rozpoczęło się w połowie lutego - prowadzić je miały oddziały nowozelandzkie, indyjskie, brytyjskie i francuskie. 15 lutego 1944 klasztor Monte Cassino został zniszczony zmasowanym nalotem ciężkich bombowców. Rozkaz wydali dowódcy alianccy, którzy byli przekonani, że Niemcy wykorzystują klasztor jako punkt obserwacyjny, na co nie ma żadnych dowodów. Wręcz przeciwnie, zasługą niemieckiego dowódcy było uratowanie z klasztoru dzieł sztuki i ewakuacja ocalałych cywilów. Zrujnowany klasztor obsadzili po nalocie obrońcy, znacznie poprawiając swoje położenie. Ataki piechoty zostały krwawo odparte.</a:t>
            </a:r>
            <a:endParaRPr b="0" lang="pl-PL" sz="1500" spc="-1" strike="noStrike">
              <a:latin typeface="Arial"/>
            </a:endParaRPr>
          </a:p>
          <a:p>
            <a:pPr>
              <a:lnSpc>
                <a:spcPct val="100000"/>
              </a:lnSpc>
            </a:pPr>
            <a:r>
              <a:rPr b="0" lang="pl-PL" sz="1500" spc="-1" strike="noStrike">
                <a:solidFill>
                  <a:srgbClr val="000000"/>
                </a:solidFill>
                <a:latin typeface="Century Schoolbook"/>
                <a:ea typeface="DejaVu Sans"/>
              </a:rPr>
              <a:t>Trzecia bitwa miała miejsce w drugiej połowie marca, wszystkie jednak uderzenia Niemcy odparli.</a:t>
            </a:r>
            <a:endParaRPr b="0" lang="pl-PL" sz="1500" spc="-1" strike="noStrike">
              <a:latin typeface="Arial"/>
            </a:endParaRPr>
          </a:p>
          <a:p>
            <a:pPr>
              <a:lnSpc>
                <a:spcPct val="100000"/>
              </a:lnSpc>
            </a:pPr>
            <a:endParaRPr b="0" lang="pl-PL" sz="15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Obraz 2" descr="9b3b7335-9444-4021-bdce-e79babf0760f.jpg"/>
          <p:cNvPicPr/>
          <p:nvPr/>
        </p:nvPicPr>
        <p:blipFill>
          <a:blip r:embed="rId1"/>
          <a:stretch/>
        </p:blipFill>
        <p:spPr>
          <a:xfrm>
            <a:off x="5364000" y="548640"/>
            <a:ext cx="3132720" cy="4318920"/>
          </a:xfrm>
          <a:prstGeom prst="rect">
            <a:avLst/>
          </a:prstGeom>
          <a:ln>
            <a:noFill/>
          </a:ln>
        </p:spPr>
      </p:pic>
      <p:sp>
        <p:nvSpPr>
          <p:cNvPr id="123" name="CustomShape 1"/>
          <p:cNvSpPr/>
          <p:nvPr/>
        </p:nvSpPr>
        <p:spPr>
          <a:xfrm>
            <a:off x="179640" y="188640"/>
            <a:ext cx="5111280" cy="759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4400" spc="-1" strike="noStrike">
                <a:solidFill>
                  <a:srgbClr val="e75c01"/>
                </a:solidFill>
                <a:latin typeface="Arial Black"/>
                <a:ea typeface="DejaVu Sans"/>
              </a:rPr>
              <a:t>Przebieg walk 2</a:t>
            </a:r>
            <a:endParaRPr b="0" lang="pl-PL" sz="4400" spc="-1" strike="noStrike">
              <a:latin typeface="Arial"/>
            </a:endParaRPr>
          </a:p>
        </p:txBody>
      </p:sp>
      <p:sp>
        <p:nvSpPr>
          <p:cNvPr id="124" name="CustomShape 2"/>
          <p:cNvSpPr/>
          <p:nvPr/>
        </p:nvSpPr>
        <p:spPr>
          <a:xfrm>
            <a:off x="323640" y="908640"/>
            <a:ext cx="4895280" cy="5273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700" spc="-1" strike="noStrike">
                <a:solidFill>
                  <a:srgbClr val="000000"/>
                </a:solidFill>
                <a:latin typeface="Century Schoolbook"/>
                <a:ea typeface="DejaVu Sans"/>
              </a:rPr>
              <a:t>Po wybudowaniu specjalnej linii komunikacyjnej pomiędzy tyłami a pozycjami wyjściowymi (tak zwanej Drogi Polskich Saperów) pierwszy atak oddziałów polskich został przeprowadzony w nocy z 11 na 12 maja 1944 i mimo ogromnego poświęcenia żołnierzy zakończył się niepowodzeniem. Drugie uderzenie polskie nastąpiło 17 maja i doprowadziło do zdobycia w dniu następnym przez 3 Dywizję Strzelców Karpackich wzgórza 593, opanowania jego południowych stoków zwanych „Balkonem” oraz wyjścia na drogę numer 6 celem nawiązania współdziałania bojowego z nacierającymi od południa jednostkami brytyjskiej 78 Dywizji Piechoty. Jednocześnie 5 Kresowa Dywizja Piechoty zdołała do wieczora 18 maja zdobyć wzgórze San Angelo, następnego zaś ranka opanować wzgórze 575. Działania polskich jednostek wojskowych doprowadziły do przełamania linii Gustawa oraz zajęcia 18 maja przez oddziały 12 Pułku Ułanów Podolskich wzgórza klasztornego.</a:t>
            </a:r>
            <a:endParaRPr b="0" lang="pl-PL" sz="17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Obraz 1" descr="dwdwddw.png"/>
          <p:cNvPicPr/>
          <p:nvPr/>
        </p:nvPicPr>
        <p:blipFill>
          <a:blip r:embed="rId1"/>
          <a:stretch/>
        </p:blipFill>
        <p:spPr>
          <a:xfrm>
            <a:off x="1331640" y="260640"/>
            <a:ext cx="6119280" cy="4074480"/>
          </a:xfrm>
          <a:prstGeom prst="rect">
            <a:avLst/>
          </a:prstGeom>
          <a:ln>
            <a:solidFill>
              <a:schemeClr val="accent1">
                <a:lumMod val="75000"/>
              </a:schemeClr>
            </a:solidFill>
          </a:ln>
        </p:spPr>
      </p:pic>
      <p:sp>
        <p:nvSpPr>
          <p:cNvPr id="126" name="CustomShape 1"/>
          <p:cNvSpPr/>
          <p:nvPr/>
        </p:nvSpPr>
        <p:spPr>
          <a:xfrm>
            <a:off x="971640" y="4581000"/>
            <a:ext cx="7055280" cy="1186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800" spc="-1" strike="noStrike">
                <a:solidFill>
                  <a:srgbClr val="000000"/>
                </a:solidFill>
                <a:latin typeface="Century Schoolbook"/>
                <a:ea typeface="DejaVu Sans"/>
              </a:rPr>
              <a:t>O godzinie 10:20 patrol 12 Pułku Ułanów Podolskich dowodzony przez ppor. Kazimierza Gurbiela, zajął ruiny klasztoru i zawiesił na nich proporczyk pułkowy. Wkrótce na murach pojawił się również biało-czerwony sztandar oraz flaga brytyjska.</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Obraz 1" descr="Polish_Bugler_Monte_Cassino.jpg"/>
          <p:cNvPicPr/>
          <p:nvPr/>
        </p:nvPicPr>
        <p:blipFill>
          <a:blip r:embed="rId1"/>
          <a:stretch/>
        </p:blipFill>
        <p:spPr>
          <a:xfrm>
            <a:off x="2411640" y="188640"/>
            <a:ext cx="3999960" cy="4962600"/>
          </a:xfrm>
          <a:prstGeom prst="rect">
            <a:avLst/>
          </a:prstGeom>
          <a:ln>
            <a:solidFill>
              <a:schemeClr val="accent1">
                <a:lumMod val="75000"/>
              </a:schemeClr>
            </a:solidFill>
          </a:ln>
        </p:spPr>
      </p:pic>
      <p:sp>
        <p:nvSpPr>
          <p:cNvPr id="128" name="CustomShape 1"/>
          <p:cNvSpPr/>
          <p:nvPr/>
        </p:nvSpPr>
        <p:spPr>
          <a:xfrm>
            <a:off x="1115640" y="5373360"/>
            <a:ext cx="698328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1800" spc="-1" strike="noStrike">
                <a:solidFill>
                  <a:srgbClr val="000000"/>
                </a:solidFill>
                <a:latin typeface="Century Schoolbook"/>
                <a:ea typeface="DejaVu Sans"/>
              </a:rPr>
              <a:t>Po południu Emil Czech odegrał na wzgórzu hejnał mariacki.</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Obraz 1" descr="cmentrarz.png"/>
          <p:cNvPicPr/>
          <p:nvPr/>
        </p:nvPicPr>
        <p:blipFill>
          <a:blip r:embed="rId1"/>
          <a:stretch/>
        </p:blipFill>
        <p:spPr>
          <a:xfrm>
            <a:off x="4428000" y="188640"/>
            <a:ext cx="3875760" cy="5180760"/>
          </a:xfrm>
          <a:prstGeom prst="rect">
            <a:avLst/>
          </a:prstGeom>
          <a:ln>
            <a:noFill/>
          </a:ln>
        </p:spPr>
      </p:pic>
      <p:sp>
        <p:nvSpPr>
          <p:cNvPr id="130" name="CustomShape 1"/>
          <p:cNvSpPr/>
          <p:nvPr/>
        </p:nvSpPr>
        <p:spPr>
          <a:xfrm>
            <a:off x="395640" y="188640"/>
            <a:ext cx="4102920" cy="10645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3200" spc="-1" strike="noStrike">
                <a:solidFill>
                  <a:srgbClr val="e75c01"/>
                </a:solidFill>
                <a:latin typeface="Arial Black"/>
                <a:ea typeface="DejaVu Sans"/>
              </a:rPr>
              <a:t>Polski Cmentarz Wojskowy</a:t>
            </a:r>
            <a:endParaRPr b="0" lang="pl-PL" sz="3200" spc="-1" strike="noStrike">
              <a:latin typeface="Arial"/>
            </a:endParaRPr>
          </a:p>
        </p:txBody>
      </p:sp>
      <p:sp>
        <p:nvSpPr>
          <p:cNvPr id="131" name="CustomShape 2"/>
          <p:cNvSpPr/>
          <p:nvPr/>
        </p:nvSpPr>
        <p:spPr>
          <a:xfrm>
            <a:off x="323640" y="1484640"/>
            <a:ext cx="3814920" cy="31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800" spc="-1" strike="noStrike">
                <a:solidFill>
                  <a:srgbClr val="000000"/>
                </a:solidFill>
                <a:latin typeface="Century Schoolbook"/>
                <a:ea typeface="DejaVu Sans"/>
              </a:rPr>
              <a:t>Na przełomie 1944 i 1945 roku na zboczach Monte Cassino powstał polski cmentarz wojskowy. Spoczywa na nim 1072 polskich żołnierzy. Został tam również pochowany gen. Władysław Anders, który zmarł w Londynie w 1970 roku. Na murze wokół cmentarza umieszczono sekwencję: „Przechodniu powiedz Polsce, żeśmy polegli wierni w jej służbie”.</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Oriel</Template>
  <TotalTime>112</TotalTime>
  <Application>LibreOffice/6.4.1.2$Windows_X86_64 LibreOffice_project/4d224e95b98b138af42a64d84056446d09082932</Application>
  <Words>710</Words>
  <Paragraphs>28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2020-05-11T17:34:16Z</dcterms:created>
  <dc:creator>Użytkownik systemu Windows</dc:creator>
  <dc:description/>
  <dc:language>pl-PL</dc:language>
  <cp:lastModifiedBy/>
  <dcterms:modified xsi:type="dcterms:W3CDTF">2020-05-14T18:05:34Z</dcterms:modified>
  <cp:revision>14</cp:revision>
  <dc:subject/>
  <dc:title>Bitwa o Monte Cassino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Pokaz na ekranie (4:3)</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